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10.png"/><Relationship Id="rId11" Type="http://schemas.openxmlformats.org/officeDocument/2006/relationships/image" Target="../media/image04.jpg"/><Relationship Id="rId10" Type="http://schemas.openxmlformats.org/officeDocument/2006/relationships/image" Target="../media/image03.jpg"/><Relationship Id="rId13" Type="http://schemas.openxmlformats.org/officeDocument/2006/relationships/image" Target="../media/image11.jpg"/><Relationship Id="rId12" Type="http://schemas.openxmlformats.org/officeDocument/2006/relationships/image" Target="../media/image02.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01.jpg"/><Relationship Id="rId9" Type="http://schemas.openxmlformats.org/officeDocument/2006/relationships/image" Target="../media/image13.jpg"/><Relationship Id="rId15" Type="http://schemas.openxmlformats.org/officeDocument/2006/relationships/image" Target="../media/image08.jpg"/><Relationship Id="rId14" Type="http://schemas.openxmlformats.org/officeDocument/2006/relationships/image" Target="../media/image09.jpg"/><Relationship Id="rId17" Type="http://schemas.openxmlformats.org/officeDocument/2006/relationships/image" Target="../media/image05.png"/><Relationship Id="rId16" Type="http://schemas.openxmlformats.org/officeDocument/2006/relationships/image" Target="../media/image06.png"/><Relationship Id="rId5" Type="http://schemas.openxmlformats.org/officeDocument/2006/relationships/image" Target="../media/image17.png"/><Relationship Id="rId19" Type="http://schemas.openxmlformats.org/officeDocument/2006/relationships/image" Target="../media/image12.png"/><Relationship Id="rId6" Type="http://schemas.openxmlformats.org/officeDocument/2006/relationships/image" Target="../media/image15.png"/><Relationship Id="rId18" Type="http://schemas.openxmlformats.org/officeDocument/2006/relationships/image" Target="../media/image07.jpg"/><Relationship Id="rId7" Type="http://schemas.openxmlformats.org/officeDocument/2006/relationships/image" Target="../media/image14.jpg"/><Relationship Id="rId8" Type="http://schemas.openxmlformats.org/officeDocument/2006/relationships/image" Target="../media/image0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idx="1" type="subTitle"/>
          </p:nvPr>
        </p:nvSpPr>
        <p:spPr>
          <a:xfrm>
            <a:off x="503300" y="-76200"/>
            <a:ext cx="8520600" cy="792600"/>
          </a:xfrm>
          <a:prstGeom prst="rect">
            <a:avLst/>
          </a:prstGeom>
        </p:spPr>
        <p:txBody>
          <a:bodyPr anchorCtr="0" anchor="t" bIns="91425" lIns="91425" rIns="91425" tIns="91425">
            <a:noAutofit/>
          </a:bodyPr>
          <a:lstStyle/>
          <a:p>
            <a:pPr lvl="0" rtl="0" algn="l">
              <a:lnSpc>
                <a:spcPct val="115000"/>
              </a:lnSpc>
              <a:spcBef>
                <a:spcPts val="0"/>
              </a:spcBef>
              <a:buNone/>
            </a:pPr>
            <a:r>
              <a:rPr b="1" lang="en">
                <a:solidFill>
                  <a:schemeClr val="dk1"/>
                </a:solidFill>
              </a:rPr>
              <a:t>Economic Independence on the Haiti/DR Border</a:t>
            </a:r>
          </a:p>
          <a:p>
            <a:pPr lvl="0" rtl="0">
              <a:lnSpc>
                <a:spcPct val="115000"/>
              </a:lnSpc>
              <a:spcBef>
                <a:spcPts val="0"/>
              </a:spcBef>
              <a:buNone/>
            </a:pPr>
            <a:r>
              <a:t/>
            </a:r>
            <a:endParaRPr b="1">
              <a:solidFill>
                <a:schemeClr val="dk1"/>
              </a:solidFill>
            </a:endParaRPr>
          </a:p>
          <a:p>
            <a:pPr indent="457200" lvl="0" marL="1371600" rtl="0" algn="l">
              <a:lnSpc>
                <a:spcPct val="115000"/>
              </a:lnSpc>
              <a:spcBef>
                <a:spcPts val="0"/>
              </a:spcBef>
              <a:spcAft>
                <a:spcPts val="1600"/>
              </a:spcAft>
              <a:buNone/>
            </a:pPr>
            <a:r>
              <a:t/>
            </a:r>
            <a:endParaRPr sz="1800"/>
          </a:p>
          <a:p>
            <a:pPr indent="457200" lvl="0" marL="1371600" rtl="0" algn="l">
              <a:lnSpc>
                <a:spcPct val="115000"/>
              </a:lnSpc>
              <a:spcBef>
                <a:spcPts val="0"/>
              </a:spcBef>
              <a:spcAft>
                <a:spcPts val="1600"/>
              </a:spcAft>
              <a:buNone/>
            </a:pPr>
            <a:r>
              <a:t/>
            </a:r>
            <a:endParaRPr sz="1800"/>
          </a:p>
          <a:p>
            <a:pPr lvl="0" rtl="0">
              <a:lnSpc>
                <a:spcPct val="115000"/>
              </a:lnSpc>
              <a:spcBef>
                <a:spcPts val="0"/>
              </a:spcBef>
              <a:buNone/>
            </a:pPr>
            <a:r>
              <a:rPr b="1" lang="en">
                <a:solidFill>
                  <a:schemeClr val="dk1"/>
                </a:solidFill>
              </a:rPr>
              <a:t> </a:t>
            </a:r>
          </a:p>
          <a:p>
            <a:pPr lvl="0" algn="l">
              <a:spcBef>
                <a:spcPts val="0"/>
              </a:spcBef>
              <a:buNone/>
            </a:pPr>
            <a:r>
              <a:rPr lang="en"/>
              <a:t>=</a:t>
            </a:r>
          </a:p>
        </p:txBody>
      </p:sp>
      <p:sp>
        <p:nvSpPr>
          <p:cNvPr id="55" name="Shape 55"/>
          <p:cNvSpPr/>
          <p:nvPr/>
        </p:nvSpPr>
        <p:spPr>
          <a:xfrm>
            <a:off x="112750" y="571725"/>
            <a:ext cx="2038200" cy="24081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b="1" lang="en" sz="1200">
                <a:solidFill>
                  <a:schemeClr val="dk1"/>
                </a:solidFill>
              </a:rPr>
              <a:t>Research Objective</a:t>
            </a:r>
          </a:p>
          <a:p>
            <a:pPr lvl="0" rtl="0">
              <a:lnSpc>
                <a:spcPct val="115000"/>
              </a:lnSpc>
              <a:spcBef>
                <a:spcPts val="0"/>
              </a:spcBef>
              <a:buClr>
                <a:schemeClr val="dk1"/>
              </a:buClr>
              <a:buFont typeface="Arial"/>
              <a:buNone/>
            </a:pPr>
            <a:r>
              <a:t/>
            </a:r>
            <a:endParaRPr sz="600">
              <a:solidFill>
                <a:schemeClr val="dk1"/>
              </a:solidFill>
            </a:endParaRPr>
          </a:p>
          <a:p>
            <a:pPr lvl="0" rtl="0">
              <a:lnSpc>
                <a:spcPct val="115000"/>
              </a:lnSpc>
              <a:spcBef>
                <a:spcPts val="0"/>
              </a:spcBef>
              <a:buClr>
                <a:schemeClr val="dk1"/>
              </a:buClr>
              <a:buSzPct val="110000"/>
              <a:buFont typeface="Arial"/>
              <a:buNone/>
            </a:pPr>
            <a:r>
              <a:rPr lang="en" sz="1000">
                <a:solidFill>
                  <a:schemeClr val="dk1"/>
                </a:solidFill>
              </a:rPr>
              <a:t>To enable individuals and communities to collect and control their own data as an asset class to secure a better economic future</a:t>
            </a:r>
          </a:p>
          <a:p>
            <a:pPr lvl="0" rtl="0">
              <a:lnSpc>
                <a:spcPct val="115000"/>
              </a:lnSpc>
              <a:spcBef>
                <a:spcPts val="0"/>
              </a:spcBef>
              <a:buClr>
                <a:schemeClr val="dk1"/>
              </a:buClr>
              <a:buFont typeface="Arial"/>
              <a:buNone/>
            </a:pPr>
            <a:r>
              <a:t/>
            </a:r>
            <a:endParaRPr sz="600">
              <a:solidFill>
                <a:schemeClr val="dk1"/>
              </a:solidFill>
            </a:endParaRPr>
          </a:p>
          <a:p>
            <a:pPr lvl="0" rtl="0">
              <a:lnSpc>
                <a:spcPct val="115000"/>
              </a:lnSpc>
              <a:spcBef>
                <a:spcPts val="0"/>
              </a:spcBef>
              <a:buClr>
                <a:schemeClr val="dk1"/>
              </a:buClr>
              <a:buFont typeface="Arial"/>
              <a:buNone/>
            </a:pPr>
            <a:r>
              <a:t/>
            </a:r>
            <a:endParaRPr sz="600">
              <a:solidFill>
                <a:schemeClr val="dk1"/>
              </a:solidFill>
            </a:endParaRPr>
          </a:p>
          <a:p>
            <a:pPr lvl="0" rtl="0">
              <a:lnSpc>
                <a:spcPct val="115000"/>
              </a:lnSpc>
              <a:spcBef>
                <a:spcPts val="0"/>
              </a:spcBef>
              <a:spcAft>
                <a:spcPts val="1600"/>
              </a:spcAft>
              <a:buClr>
                <a:schemeClr val="dk1"/>
              </a:buClr>
              <a:buFont typeface="Arial"/>
              <a:buNone/>
            </a:pPr>
            <a:r>
              <a:t/>
            </a:r>
            <a:endParaRPr sz="600">
              <a:solidFill>
                <a:schemeClr val="dk2"/>
              </a:solidFill>
            </a:endParaRPr>
          </a:p>
          <a:p>
            <a:pPr lvl="0">
              <a:spcBef>
                <a:spcPts val="0"/>
              </a:spcBef>
              <a:buNone/>
            </a:pPr>
            <a:r>
              <a:t/>
            </a:r>
            <a:endParaRPr sz="600"/>
          </a:p>
        </p:txBody>
      </p:sp>
      <p:sp>
        <p:nvSpPr>
          <p:cNvPr id="56" name="Shape 56"/>
          <p:cNvSpPr/>
          <p:nvPr/>
        </p:nvSpPr>
        <p:spPr>
          <a:xfrm>
            <a:off x="112750" y="3048725"/>
            <a:ext cx="2056200" cy="19251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sz="1200">
                <a:solidFill>
                  <a:schemeClr val="dk1"/>
                </a:solidFill>
              </a:rPr>
              <a:t>Sovereign </a:t>
            </a:r>
          </a:p>
          <a:p>
            <a:pPr lvl="0" rtl="0">
              <a:spcBef>
                <a:spcPts val="0"/>
              </a:spcBef>
              <a:buNone/>
            </a:pPr>
            <a:r>
              <a:rPr b="1" lang="en" sz="1200">
                <a:solidFill>
                  <a:schemeClr val="dk1"/>
                </a:solidFill>
              </a:rPr>
              <a:t>Identity</a:t>
            </a:r>
          </a:p>
          <a:p>
            <a:pPr lvl="0" rtl="0">
              <a:spcBef>
                <a:spcPts val="0"/>
              </a:spcBef>
              <a:buNone/>
            </a:pPr>
            <a:r>
              <a:t/>
            </a:r>
            <a:endParaRPr b="1" sz="1200">
              <a:solidFill>
                <a:schemeClr val="dk1"/>
              </a:solidFill>
            </a:endParaRPr>
          </a:p>
          <a:p>
            <a:pPr lvl="0" rtl="0">
              <a:lnSpc>
                <a:spcPct val="100000"/>
              </a:lnSpc>
              <a:spcBef>
                <a:spcPts val="0"/>
              </a:spcBef>
              <a:spcAft>
                <a:spcPts val="0"/>
              </a:spcAft>
              <a:buNone/>
            </a:pPr>
            <a:r>
              <a:rPr lang="en" sz="900">
                <a:solidFill>
                  <a:schemeClr val="dk1"/>
                </a:solidFill>
              </a:rPr>
              <a:t>Providing reliable identity for individuals as the first step to economic independence</a:t>
            </a:r>
          </a:p>
          <a:p>
            <a:pPr lvl="0" rtl="0">
              <a:lnSpc>
                <a:spcPct val="100000"/>
              </a:lnSpc>
              <a:spcBef>
                <a:spcPts val="0"/>
              </a:spcBef>
              <a:spcAft>
                <a:spcPts val="0"/>
              </a:spcAft>
              <a:buNone/>
            </a:pPr>
            <a:r>
              <a:t/>
            </a:r>
            <a:endParaRPr sz="600">
              <a:solidFill>
                <a:schemeClr val="dk1"/>
              </a:solidFill>
            </a:endParaRPr>
          </a:p>
          <a:p>
            <a:pPr lvl="0" rtl="0">
              <a:lnSpc>
                <a:spcPct val="100000"/>
              </a:lnSpc>
              <a:spcBef>
                <a:spcPts val="0"/>
              </a:spcBef>
              <a:spcAft>
                <a:spcPts val="0"/>
              </a:spcAft>
              <a:buNone/>
            </a:pPr>
            <a:r>
              <a:rPr lang="en" sz="900">
                <a:solidFill>
                  <a:schemeClr val="dk1"/>
                </a:solidFill>
              </a:rPr>
              <a:t>Achieving the UN's goal of providing legal identity to all by 2030 (Target 16.9 of UN SDG)</a:t>
            </a:r>
          </a:p>
          <a:p>
            <a:pPr lvl="0" rtl="0">
              <a:lnSpc>
                <a:spcPct val="100000"/>
              </a:lnSpc>
              <a:spcBef>
                <a:spcPts val="0"/>
              </a:spcBef>
              <a:spcAft>
                <a:spcPts val="0"/>
              </a:spcAft>
              <a:buNone/>
            </a:pPr>
            <a:r>
              <a:t/>
            </a:r>
            <a:endParaRPr sz="600">
              <a:solidFill>
                <a:schemeClr val="dk1"/>
              </a:solidFill>
            </a:endParaRPr>
          </a:p>
          <a:p>
            <a:pPr lvl="0" rtl="0">
              <a:lnSpc>
                <a:spcPct val="100000"/>
              </a:lnSpc>
              <a:spcBef>
                <a:spcPts val="0"/>
              </a:spcBef>
              <a:spcAft>
                <a:spcPts val="0"/>
              </a:spcAft>
              <a:buNone/>
            </a:pPr>
            <a:r>
              <a:rPr lang="en" sz="900">
                <a:solidFill>
                  <a:schemeClr val="dk1"/>
                </a:solidFill>
              </a:rPr>
              <a:t>Leveraging blockchain’s capability to provide secure identity at large scale</a:t>
            </a:r>
          </a:p>
        </p:txBody>
      </p:sp>
      <p:sp>
        <p:nvSpPr>
          <p:cNvPr id="57" name="Shape 57"/>
          <p:cNvSpPr/>
          <p:nvPr/>
        </p:nvSpPr>
        <p:spPr>
          <a:xfrm>
            <a:off x="2219050" y="571725"/>
            <a:ext cx="4732200" cy="4402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rtl="0" algn="ctr">
              <a:lnSpc>
                <a:spcPct val="115000"/>
              </a:lnSpc>
              <a:spcBef>
                <a:spcPts val="0"/>
              </a:spcBef>
              <a:buNone/>
            </a:pPr>
            <a:r>
              <a:rPr b="1" lang="en">
                <a:solidFill>
                  <a:schemeClr val="dk1"/>
                </a:solidFill>
              </a:rPr>
              <a:t>Blockchain Border Bank</a:t>
            </a:r>
          </a:p>
          <a:p>
            <a:pPr lvl="0" rtl="0">
              <a:lnSpc>
                <a:spcPct val="115000"/>
              </a:lnSpc>
              <a:spcBef>
                <a:spcPts val="0"/>
              </a:spcBef>
              <a:buClr>
                <a:schemeClr val="dk1"/>
              </a:buClr>
              <a:buFont typeface="Arial"/>
              <a:buNone/>
            </a:pPr>
            <a:r>
              <a:t/>
            </a:r>
            <a:endParaRPr b="1" sz="1200">
              <a:solidFill>
                <a:schemeClr val="dk1"/>
              </a:solidFill>
            </a:endParaRPr>
          </a:p>
          <a:p>
            <a:pPr lvl="0" rtl="0">
              <a:lnSpc>
                <a:spcPct val="115000"/>
              </a:lnSpc>
              <a:spcBef>
                <a:spcPts val="0"/>
              </a:spcBef>
              <a:buNone/>
            </a:pPr>
            <a:r>
              <a:t/>
            </a:r>
            <a:endParaRPr sz="1200">
              <a:solidFill>
                <a:schemeClr val="dk1"/>
              </a:solidFill>
            </a:endParaRPr>
          </a:p>
          <a:p>
            <a:pPr lvl="0" rtl="0">
              <a:lnSpc>
                <a:spcPct val="115000"/>
              </a:lnSpc>
              <a:spcBef>
                <a:spcPts val="0"/>
              </a:spcBef>
              <a:buNone/>
            </a:pPr>
            <a:r>
              <a:rPr lang="en" sz="1200">
                <a:solidFill>
                  <a:schemeClr val="dk1"/>
                </a:solidFill>
              </a:rPr>
              <a:t>Applying data, analytics and blockchain as a solution to the world refugee crisis; to provide better financial services and combat economic instability on the Haiti/DR border.</a:t>
            </a:r>
          </a:p>
          <a:p>
            <a:pPr lvl="0" rtl="0">
              <a:lnSpc>
                <a:spcPct val="115000"/>
              </a:lnSpc>
              <a:spcBef>
                <a:spcPts val="0"/>
              </a:spcBef>
              <a:buNone/>
            </a:pPr>
            <a:r>
              <a:t/>
            </a:r>
            <a:endParaRPr sz="900">
              <a:solidFill>
                <a:schemeClr val="dk1"/>
              </a:solidFill>
            </a:endParaRPr>
          </a:p>
          <a:p>
            <a:pPr lvl="0" rtl="0">
              <a:lnSpc>
                <a:spcPct val="115000"/>
              </a:lnSpc>
              <a:spcBef>
                <a:spcPts val="0"/>
              </a:spcBef>
              <a:buClr>
                <a:schemeClr val="dk1"/>
              </a:buClr>
              <a:buSzPct val="91666"/>
              <a:buFont typeface="Arial"/>
              <a:buNone/>
            </a:pPr>
            <a:r>
              <a:rPr lang="en" sz="1200">
                <a:solidFill>
                  <a:schemeClr val="dk1"/>
                </a:solidFill>
              </a:rPr>
              <a:t>Building open source products that best fit the needs of Community Banks and Savings Circles. We believe that open access to usable digital (self sovereign) identity will enable refugees and stateless persons to become participating actors in a global economy. </a:t>
            </a:r>
          </a:p>
          <a:p>
            <a:pPr lvl="0" rtl="0">
              <a:lnSpc>
                <a:spcPct val="115000"/>
              </a:lnSpc>
              <a:spcBef>
                <a:spcPts val="0"/>
              </a:spcBef>
              <a:spcAft>
                <a:spcPts val="1600"/>
              </a:spcAft>
              <a:buClr>
                <a:schemeClr val="dk1"/>
              </a:buClr>
              <a:buFont typeface="Arial"/>
              <a:buNone/>
            </a:pPr>
            <a:r>
              <a:t/>
            </a:r>
            <a:endParaRPr sz="1200">
              <a:solidFill>
                <a:schemeClr val="dk2"/>
              </a:solidFill>
            </a:endParaRPr>
          </a:p>
          <a:p>
            <a:pPr lvl="0" rtl="0">
              <a:spcBef>
                <a:spcPts val="0"/>
              </a:spcBef>
              <a:buClr>
                <a:srgbClr val="000000"/>
              </a:buClr>
              <a:buFont typeface="Arial"/>
              <a:buNone/>
            </a:pPr>
            <a:r>
              <a:t/>
            </a:r>
            <a:endParaRPr sz="1100">
              <a:solidFill>
                <a:schemeClr val="dk1"/>
              </a:solidFill>
            </a:endParaRPr>
          </a:p>
          <a:p>
            <a:pPr lvl="0" rtl="0">
              <a:spcBef>
                <a:spcPts val="0"/>
              </a:spcBef>
              <a:buNone/>
            </a:pPr>
            <a:r>
              <a:t/>
            </a:r>
            <a:endParaRPr sz="1100">
              <a:solidFill>
                <a:schemeClr val="dk1"/>
              </a:solidFill>
            </a:endParaRPr>
          </a:p>
          <a:p>
            <a:pPr lvl="0" rtl="0">
              <a:spcBef>
                <a:spcPts val="0"/>
              </a:spcBef>
              <a:buNone/>
            </a:pPr>
            <a:r>
              <a:t/>
            </a:r>
            <a:endParaRPr sz="1100">
              <a:solidFill>
                <a:schemeClr val="dk1"/>
              </a:solidFill>
            </a:endParaRPr>
          </a:p>
          <a:p>
            <a:pPr lvl="0" rtl="0">
              <a:spcBef>
                <a:spcPts val="0"/>
              </a:spcBef>
              <a:buNone/>
            </a:pPr>
            <a:r>
              <a:t/>
            </a:r>
            <a:endParaRPr sz="1100">
              <a:solidFill>
                <a:schemeClr val="dk1"/>
              </a:solidFill>
            </a:endParaRPr>
          </a:p>
          <a:p>
            <a:pPr lvl="0" rtl="0">
              <a:spcBef>
                <a:spcPts val="0"/>
              </a:spcBef>
              <a:buNone/>
            </a:pPr>
            <a:r>
              <a:t/>
            </a:r>
            <a:endParaRPr sz="1100">
              <a:solidFill>
                <a:schemeClr val="dk1"/>
              </a:solidFill>
            </a:endParaRPr>
          </a:p>
          <a:p>
            <a:pPr lvl="0" rtl="0">
              <a:spcBef>
                <a:spcPts val="0"/>
              </a:spcBef>
              <a:buNone/>
            </a:pPr>
            <a:r>
              <a:t/>
            </a:r>
            <a:endParaRPr sz="1100">
              <a:solidFill>
                <a:schemeClr val="dk1"/>
              </a:solidFill>
            </a:endParaRPr>
          </a:p>
          <a:p>
            <a:pPr lvl="0" rtl="0">
              <a:spcBef>
                <a:spcPts val="0"/>
              </a:spcBef>
              <a:buNone/>
            </a:pPr>
            <a:r>
              <a:t/>
            </a:r>
            <a:endParaRPr sz="1100">
              <a:solidFill>
                <a:schemeClr val="dk1"/>
              </a:solidFill>
            </a:endParaRPr>
          </a:p>
          <a:p>
            <a:pPr indent="-69850" lvl="0" marL="0" rtl="0">
              <a:spcBef>
                <a:spcPts val="0"/>
              </a:spcBef>
              <a:buClr>
                <a:schemeClr val="dk1"/>
              </a:buClr>
              <a:buFont typeface="Arial"/>
              <a:buNone/>
            </a:pPr>
            <a:r>
              <a:t/>
            </a:r>
            <a:endParaRPr sz="1100">
              <a:solidFill>
                <a:schemeClr val="dk1"/>
              </a:solidFill>
            </a:endParaRPr>
          </a:p>
          <a:p>
            <a:pPr indent="-69850" lvl="0" marL="914400" rtl="0">
              <a:spcBef>
                <a:spcPts val="0"/>
              </a:spcBef>
              <a:buClr>
                <a:schemeClr val="dk1"/>
              </a:buClr>
              <a:buSzPct val="100000"/>
              <a:buFont typeface="Arial"/>
              <a:buNone/>
            </a:pPr>
            <a:r>
              <a:rPr lang="en" sz="1100">
                <a:solidFill>
                  <a:schemeClr val="dk1"/>
                </a:solidFill>
              </a:rPr>
              <a:t>     </a:t>
            </a:r>
          </a:p>
        </p:txBody>
      </p:sp>
      <p:sp>
        <p:nvSpPr>
          <p:cNvPr id="58" name="Shape 58"/>
          <p:cNvSpPr/>
          <p:nvPr/>
        </p:nvSpPr>
        <p:spPr>
          <a:xfrm>
            <a:off x="7001350" y="571725"/>
            <a:ext cx="2038200" cy="27741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indent="-69850" lvl="0" marL="0" rtl="0">
              <a:lnSpc>
                <a:spcPct val="115000"/>
              </a:lnSpc>
              <a:spcBef>
                <a:spcPts val="0"/>
              </a:spcBef>
              <a:buClr>
                <a:schemeClr val="dk1"/>
              </a:buClr>
              <a:buSzPct val="91666"/>
              <a:buFont typeface="Arial"/>
              <a:buNone/>
            </a:pPr>
            <a:r>
              <a:rPr b="1" lang="en" sz="1200">
                <a:solidFill>
                  <a:schemeClr val="dk1"/>
                </a:solidFill>
              </a:rPr>
              <a:t>Research Focus Areas</a:t>
            </a:r>
          </a:p>
          <a:p>
            <a:pPr indent="-69850" lvl="0" marL="0" rtl="0">
              <a:lnSpc>
                <a:spcPct val="115000"/>
              </a:lnSpc>
              <a:spcBef>
                <a:spcPts val="0"/>
              </a:spcBef>
              <a:buClr>
                <a:schemeClr val="dk1"/>
              </a:buClr>
              <a:buFont typeface="Arial"/>
              <a:buNone/>
            </a:pPr>
            <a:r>
              <a:t/>
            </a:r>
            <a:endParaRPr b="1" sz="600">
              <a:solidFill>
                <a:schemeClr val="dk1"/>
              </a:solidFill>
            </a:endParaRPr>
          </a:p>
          <a:p>
            <a:pPr lvl="0" rtl="0">
              <a:lnSpc>
                <a:spcPct val="115000"/>
              </a:lnSpc>
              <a:spcBef>
                <a:spcPts val="0"/>
              </a:spcBef>
              <a:buClr>
                <a:schemeClr val="dk1"/>
              </a:buClr>
              <a:buSzPct val="183333"/>
              <a:buFont typeface="Arial"/>
              <a:buNone/>
            </a:pPr>
            <a:r>
              <a:rPr lang="en" sz="600">
                <a:solidFill>
                  <a:schemeClr val="dk1"/>
                </a:solidFill>
              </a:rPr>
              <a:t>- New Deal on Data: Tools and technology enabling individuals to collect and use their own personal and financial data</a:t>
            </a:r>
          </a:p>
          <a:p>
            <a:pPr lvl="0" rtl="0">
              <a:lnSpc>
                <a:spcPct val="115000"/>
              </a:lnSpc>
              <a:spcBef>
                <a:spcPts val="0"/>
              </a:spcBef>
              <a:buClr>
                <a:schemeClr val="dk1"/>
              </a:buClr>
              <a:buSzPct val="183333"/>
              <a:buFont typeface="Arial"/>
              <a:buNone/>
            </a:pPr>
            <a:r>
              <a:rPr lang="en" sz="600">
                <a:solidFill>
                  <a:schemeClr val="dk1"/>
                </a:solidFill>
              </a:rPr>
              <a:t>- Identity as a Service: Blockchain enabled "self-sovereign" identity for individuals</a:t>
            </a:r>
          </a:p>
          <a:p>
            <a:pPr lvl="0" rtl="0">
              <a:lnSpc>
                <a:spcPct val="115000"/>
              </a:lnSpc>
              <a:spcBef>
                <a:spcPts val="0"/>
              </a:spcBef>
              <a:buClr>
                <a:schemeClr val="dk1"/>
              </a:buClr>
              <a:buSzPct val="183333"/>
              <a:buFont typeface="Arial"/>
              <a:buNone/>
            </a:pPr>
            <a:r>
              <a:rPr lang="en" sz="600">
                <a:solidFill>
                  <a:schemeClr val="dk1"/>
                </a:solidFill>
              </a:rPr>
              <a:t>- Automated Loan Fund: Simplified, streamlined lending to entrepreneurs to develop businesses</a:t>
            </a:r>
          </a:p>
          <a:p>
            <a:pPr lvl="0" rtl="0">
              <a:lnSpc>
                <a:spcPct val="115000"/>
              </a:lnSpc>
              <a:spcBef>
                <a:spcPts val="0"/>
              </a:spcBef>
              <a:buClr>
                <a:schemeClr val="dk1"/>
              </a:buClr>
              <a:buSzPct val="183333"/>
              <a:buFont typeface="Arial"/>
              <a:buNone/>
            </a:pPr>
            <a:r>
              <a:rPr lang="en" sz="600">
                <a:solidFill>
                  <a:schemeClr val="dk1"/>
                </a:solidFill>
              </a:rPr>
              <a:t>- Social Physics: Behavioral and other alternative indicators determining creditworthiness</a:t>
            </a:r>
          </a:p>
          <a:p>
            <a:pPr lvl="0" rtl="0">
              <a:lnSpc>
                <a:spcPct val="115000"/>
              </a:lnSpc>
              <a:spcBef>
                <a:spcPts val="0"/>
              </a:spcBef>
              <a:buClr>
                <a:schemeClr val="dk1"/>
              </a:buClr>
              <a:buFont typeface="Arial"/>
              <a:buNone/>
            </a:pPr>
            <a:r>
              <a:t/>
            </a:r>
            <a:endParaRPr sz="600">
              <a:solidFill>
                <a:schemeClr val="dk1"/>
              </a:solidFill>
            </a:endParaRPr>
          </a:p>
          <a:p>
            <a:pPr lvl="0" rtl="0">
              <a:lnSpc>
                <a:spcPct val="115000"/>
              </a:lnSpc>
              <a:spcBef>
                <a:spcPts val="0"/>
              </a:spcBef>
              <a:buClr>
                <a:schemeClr val="dk1"/>
              </a:buClr>
              <a:buFont typeface="Arial"/>
              <a:buNone/>
            </a:pPr>
            <a:r>
              <a:t/>
            </a:r>
            <a:endParaRPr sz="600">
              <a:solidFill>
                <a:schemeClr val="dk1"/>
              </a:solidFill>
            </a:endParaRPr>
          </a:p>
          <a:p>
            <a:pPr lvl="0" rtl="0">
              <a:lnSpc>
                <a:spcPct val="115000"/>
              </a:lnSpc>
              <a:spcBef>
                <a:spcPts val="0"/>
              </a:spcBef>
              <a:buClr>
                <a:schemeClr val="dk1"/>
              </a:buClr>
              <a:buFont typeface="Arial"/>
              <a:buNone/>
            </a:pPr>
            <a:r>
              <a:t/>
            </a:r>
            <a:endParaRPr sz="600">
              <a:solidFill>
                <a:schemeClr val="dk1"/>
              </a:solidFill>
            </a:endParaRPr>
          </a:p>
          <a:p>
            <a:pPr lvl="0" rtl="0">
              <a:lnSpc>
                <a:spcPct val="115000"/>
              </a:lnSpc>
              <a:spcBef>
                <a:spcPts val="0"/>
              </a:spcBef>
              <a:buNone/>
            </a:pPr>
            <a:r>
              <a:t/>
            </a:r>
            <a:endParaRPr sz="600">
              <a:solidFill>
                <a:schemeClr val="dk1"/>
              </a:solidFill>
            </a:endParaRPr>
          </a:p>
          <a:p>
            <a:pPr lvl="0" rtl="0">
              <a:lnSpc>
                <a:spcPct val="115000"/>
              </a:lnSpc>
              <a:spcBef>
                <a:spcPts val="0"/>
              </a:spcBef>
              <a:spcAft>
                <a:spcPts val="1600"/>
              </a:spcAft>
              <a:buClr>
                <a:schemeClr val="dk1"/>
              </a:buClr>
              <a:buFont typeface="Arial"/>
              <a:buNone/>
            </a:pPr>
            <a:r>
              <a:t/>
            </a:r>
            <a:endParaRPr sz="600">
              <a:solidFill>
                <a:schemeClr val="dk2"/>
              </a:solidFill>
            </a:endParaRPr>
          </a:p>
          <a:p>
            <a:pPr lvl="0" rtl="0">
              <a:lnSpc>
                <a:spcPct val="115000"/>
              </a:lnSpc>
              <a:spcBef>
                <a:spcPts val="0"/>
              </a:spcBef>
              <a:spcAft>
                <a:spcPts val="1600"/>
              </a:spcAft>
              <a:buClr>
                <a:schemeClr val="dk1"/>
              </a:buClr>
              <a:buFont typeface="Arial"/>
              <a:buNone/>
            </a:pPr>
            <a:r>
              <a:t/>
            </a:r>
            <a:endParaRPr sz="600">
              <a:solidFill>
                <a:schemeClr val="dk2"/>
              </a:solidFill>
            </a:endParaRPr>
          </a:p>
          <a:p>
            <a:pPr lvl="0" rtl="0">
              <a:spcBef>
                <a:spcPts val="0"/>
              </a:spcBef>
              <a:buNone/>
            </a:pPr>
            <a:r>
              <a:t/>
            </a:r>
            <a:endParaRPr sz="600"/>
          </a:p>
        </p:txBody>
      </p:sp>
      <p:sp>
        <p:nvSpPr>
          <p:cNvPr id="59" name="Shape 59"/>
          <p:cNvSpPr/>
          <p:nvPr/>
        </p:nvSpPr>
        <p:spPr>
          <a:xfrm>
            <a:off x="7001350" y="3432100"/>
            <a:ext cx="1671600" cy="16287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sz="1200"/>
              <a:t>Business Development</a:t>
            </a:r>
          </a:p>
          <a:p>
            <a:pPr lvl="0" rtl="0">
              <a:spcBef>
                <a:spcPts val="0"/>
              </a:spcBef>
              <a:buNone/>
            </a:pPr>
            <a:r>
              <a:t/>
            </a:r>
            <a:endParaRPr b="1" sz="600"/>
          </a:p>
          <a:p>
            <a:pPr lvl="0">
              <a:spcBef>
                <a:spcPts val="0"/>
              </a:spcBef>
              <a:buClr>
                <a:schemeClr val="dk1"/>
              </a:buClr>
              <a:buSzPct val="122222"/>
              <a:buFont typeface="Arial"/>
              <a:buNone/>
            </a:pPr>
            <a:r>
              <a:rPr lang="en" sz="900"/>
              <a:t>-</a:t>
            </a:r>
            <a:r>
              <a:rPr lang="en" sz="800"/>
              <a:t> Education: Technical training, financial literacy, marketing </a:t>
            </a:r>
          </a:p>
          <a:p>
            <a:pPr lvl="0" rtl="0">
              <a:spcBef>
                <a:spcPts val="0"/>
              </a:spcBef>
              <a:buNone/>
            </a:pPr>
            <a:r>
              <a:rPr lang="en" sz="800"/>
              <a:t>- Financial Services:  Low interest microloans, product lending, savings</a:t>
            </a:r>
          </a:p>
        </p:txBody>
      </p:sp>
      <p:pic>
        <p:nvPicPr>
          <p:cNvPr id="60" name="Shape 60"/>
          <p:cNvPicPr preferRelativeResize="0"/>
          <p:nvPr/>
        </p:nvPicPr>
        <p:blipFill>
          <a:blip r:embed="rId3">
            <a:alphaModFix/>
          </a:blip>
          <a:stretch>
            <a:fillRect/>
          </a:stretch>
        </p:blipFill>
        <p:spPr>
          <a:xfrm>
            <a:off x="7077550" y="4700112"/>
            <a:ext cx="655665" cy="450949"/>
          </a:xfrm>
          <a:prstGeom prst="rect">
            <a:avLst/>
          </a:prstGeom>
          <a:noFill/>
          <a:ln>
            <a:noFill/>
          </a:ln>
        </p:spPr>
      </p:pic>
      <p:pic>
        <p:nvPicPr>
          <p:cNvPr id="61" name="Shape 61"/>
          <p:cNvPicPr preferRelativeResize="0"/>
          <p:nvPr/>
        </p:nvPicPr>
        <p:blipFill>
          <a:blip r:embed="rId4">
            <a:alphaModFix/>
          </a:blip>
          <a:stretch>
            <a:fillRect/>
          </a:stretch>
        </p:blipFill>
        <p:spPr>
          <a:xfrm rot="-693180">
            <a:off x="1045106" y="3037268"/>
            <a:ext cx="699540" cy="524655"/>
          </a:xfrm>
          <a:prstGeom prst="rect">
            <a:avLst/>
          </a:prstGeom>
          <a:noFill/>
          <a:ln>
            <a:noFill/>
          </a:ln>
        </p:spPr>
      </p:pic>
      <p:pic>
        <p:nvPicPr>
          <p:cNvPr id="62" name="Shape 62"/>
          <p:cNvPicPr preferRelativeResize="0"/>
          <p:nvPr/>
        </p:nvPicPr>
        <p:blipFill>
          <a:blip r:embed="rId5">
            <a:alphaModFix/>
          </a:blip>
          <a:stretch>
            <a:fillRect/>
          </a:stretch>
        </p:blipFill>
        <p:spPr>
          <a:xfrm rot="502576">
            <a:off x="1100828" y="1888444"/>
            <a:ext cx="1104623" cy="625809"/>
          </a:xfrm>
          <a:prstGeom prst="rect">
            <a:avLst/>
          </a:prstGeom>
          <a:noFill/>
          <a:ln>
            <a:noFill/>
          </a:ln>
        </p:spPr>
      </p:pic>
      <p:sp>
        <p:nvSpPr>
          <p:cNvPr id="63" name="Shape 63"/>
          <p:cNvSpPr txBox="1"/>
          <p:nvPr/>
        </p:nvSpPr>
        <p:spPr>
          <a:xfrm>
            <a:off x="76200" y="2641287"/>
            <a:ext cx="2056200" cy="282600"/>
          </a:xfrm>
          <a:prstGeom prst="rect">
            <a:avLst/>
          </a:prstGeom>
          <a:noFill/>
          <a:ln>
            <a:noFill/>
          </a:ln>
        </p:spPr>
        <p:txBody>
          <a:bodyPr anchorCtr="0" anchor="ctr" bIns="91425" lIns="91425" rIns="91425" tIns="91425">
            <a:noAutofit/>
          </a:bodyPr>
          <a:lstStyle/>
          <a:p>
            <a:pPr lvl="0">
              <a:spcBef>
                <a:spcPts val="0"/>
              </a:spcBef>
              <a:buNone/>
            </a:pPr>
            <a:r>
              <a:rPr lang="en" sz="600">
                <a:solidFill>
                  <a:schemeClr val="dk1"/>
                </a:solidFill>
              </a:rPr>
              <a:t>Left: Banquapp.com Creating an Economic Identity  </a:t>
            </a:r>
          </a:p>
          <a:p>
            <a:pPr lvl="0" rtl="0">
              <a:spcBef>
                <a:spcPts val="0"/>
              </a:spcBef>
              <a:buNone/>
            </a:pPr>
            <a:r>
              <a:rPr lang="en" sz="600">
                <a:solidFill>
                  <a:schemeClr val="dk1"/>
                </a:solidFill>
              </a:rPr>
              <a:t>Right: </a:t>
            </a:r>
            <a:r>
              <a:rPr lang="en" sz="600">
                <a:solidFill>
                  <a:schemeClr val="dk1"/>
                </a:solidFill>
              </a:rPr>
              <a:t>Opencbs.com - opensource microfinance management software</a:t>
            </a:r>
          </a:p>
        </p:txBody>
      </p:sp>
      <p:pic>
        <p:nvPicPr>
          <p:cNvPr id="64" name="Shape 64"/>
          <p:cNvPicPr preferRelativeResize="0"/>
          <p:nvPr/>
        </p:nvPicPr>
        <p:blipFill>
          <a:blip r:embed="rId6">
            <a:alphaModFix/>
          </a:blip>
          <a:stretch>
            <a:fillRect/>
          </a:stretch>
        </p:blipFill>
        <p:spPr>
          <a:xfrm>
            <a:off x="3067585" y="3048724"/>
            <a:ext cx="3035114" cy="1553700"/>
          </a:xfrm>
          <a:prstGeom prst="rect">
            <a:avLst/>
          </a:prstGeom>
          <a:noFill/>
          <a:ln>
            <a:noFill/>
          </a:ln>
        </p:spPr>
      </p:pic>
      <p:pic>
        <p:nvPicPr>
          <p:cNvPr id="65" name="Shape 65"/>
          <p:cNvPicPr preferRelativeResize="0"/>
          <p:nvPr/>
        </p:nvPicPr>
        <p:blipFill>
          <a:blip r:embed="rId7">
            <a:alphaModFix/>
          </a:blip>
          <a:stretch>
            <a:fillRect/>
          </a:stretch>
        </p:blipFill>
        <p:spPr>
          <a:xfrm>
            <a:off x="8589125" y="3432099"/>
            <a:ext cx="434775" cy="326076"/>
          </a:xfrm>
          <a:prstGeom prst="rect">
            <a:avLst/>
          </a:prstGeom>
          <a:noFill/>
          <a:ln>
            <a:noFill/>
          </a:ln>
        </p:spPr>
      </p:pic>
      <p:pic>
        <p:nvPicPr>
          <p:cNvPr id="66" name="Shape 66"/>
          <p:cNvPicPr preferRelativeResize="0"/>
          <p:nvPr/>
        </p:nvPicPr>
        <p:blipFill>
          <a:blip r:embed="rId8">
            <a:alphaModFix/>
          </a:blip>
          <a:stretch>
            <a:fillRect/>
          </a:stretch>
        </p:blipFill>
        <p:spPr>
          <a:xfrm rot="-449221">
            <a:off x="2176187" y="621111"/>
            <a:ext cx="1261874" cy="470049"/>
          </a:xfrm>
          <a:prstGeom prst="rect">
            <a:avLst/>
          </a:prstGeom>
          <a:noFill/>
          <a:ln>
            <a:noFill/>
          </a:ln>
        </p:spPr>
      </p:pic>
      <p:pic>
        <p:nvPicPr>
          <p:cNvPr id="67" name="Shape 67"/>
          <p:cNvPicPr preferRelativeResize="0"/>
          <p:nvPr/>
        </p:nvPicPr>
        <p:blipFill>
          <a:blip r:embed="rId9">
            <a:alphaModFix/>
          </a:blip>
          <a:stretch>
            <a:fillRect/>
          </a:stretch>
        </p:blipFill>
        <p:spPr>
          <a:xfrm rot="1016107">
            <a:off x="1672898" y="3355899"/>
            <a:ext cx="434768" cy="326076"/>
          </a:xfrm>
          <a:prstGeom prst="rect">
            <a:avLst/>
          </a:prstGeom>
          <a:noFill/>
          <a:ln>
            <a:noFill/>
          </a:ln>
        </p:spPr>
      </p:pic>
      <p:pic>
        <p:nvPicPr>
          <p:cNvPr id="68" name="Shape 68"/>
          <p:cNvPicPr preferRelativeResize="0"/>
          <p:nvPr/>
        </p:nvPicPr>
        <p:blipFill>
          <a:blip r:embed="rId10">
            <a:alphaModFix/>
          </a:blip>
          <a:stretch>
            <a:fillRect/>
          </a:stretch>
        </p:blipFill>
        <p:spPr>
          <a:xfrm>
            <a:off x="8589125" y="3788850"/>
            <a:ext cx="434774" cy="326075"/>
          </a:xfrm>
          <a:prstGeom prst="rect">
            <a:avLst/>
          </a:prstGeom>
          <a:noFill/>
          <a:ln>
            <a:noFill/>
          </a:ln>
        </p:spPr>
      </p:pic>
      <p:pic>
        <p:nvPicPr>
          <p:cNvPr id="69" name="Shape 69"/>
          <p:cNvPicPr preferRelativeResize="0"/>
          <p:nvPr/>
        </p:nvPicPr>
        <p:blipFill>
          <a:blip r:embed="rId11">
            <a:alphaModFix/>
          </a:blip>
          <a:stretch>
            <a:fillRect/>
          </a:stretch>
        </p:blipFill>
        <p:spPr>
          <a:xfrm rot="308963">
            <a:off x="5742597" y="605450"/>
            <a:ext cx="1315054" cy="501376"/>
          </a:xfrm>
          <a:prstGeom prst="rect">
            <a:avLst/>
          </a:prstGeom>
          <a:noFill/>
          <a:ln>
            <a:noFill/>
          </a:ln>
        </p:spPr>
      </p:pic>
      <p:pic>
        <p:nvPicPr>
          <p:cNvPr id="70" name="Shape 70"/>
          <p:cNvPicPr preferRelativeResize="0"/>
          <p:nvPr/>
        </p:nvPicPr>
        <p:blipFill>
          <a:blip r:embed="rId12">
            <a:alphaModFix/>
          </a:blip>
          <a:stretch>
            <a:fillRect/>
          </a:stretch>
        </p:blipFill>
        <p:spPr>
          <a:xfrm>
            <a:off x="8589125" y="4533950"/>
            <a:ext cx="434775" cy="326076"/>
          </a:xfrm>
          <a:prstGeom prst="rect">
            <a:avLst/>
          </a:prstGeom>
          <a:noFill/>
          <a:ln>
            <a:noFill/>
          </a:ln>
        </p:spPr>
      </p:pic>
      <p:pic>
        <p:nvPicPr>
          <p:cNvPr id="71" name="Shape 71"/>
          <p:cNvPicPr preferRelativeResize="0"/>
          <p:nvPr/>
        </p:nvPicPr>
        <p:blipFill>
          <a:blip r:embed="rId13">
            <a:alphaModFix/>
          </a:blip>
          <a:stretch>
            <a:fillRect/>
          </a:stretch>
        </p:blipFill>
        <p:spPr>
          <a:xfrm>
            <a:off x="8589125" y="4066551"/>
            <a:ext cx="434774" cy="481185"/>
          </a:xfrm>
          <a:prstGeom prst="rect">
            <a:avLst/>
          </a:prstGeom>
          <a:noFill/>
          <a:ln>
            <a:noFill/>
          </a:ln>
        </p:spPr>
      </p:pic>
      <p:pic>
        <p:nvPicPr>
          <p:cNvPr id="72" name="Shape 72"/>
          <p:cNvPicPr preferRelativeResize="0"/>
          <p:nvPr/>
        </p:nvPicPr>
        <p:blipFill>
          <a:blip r:embed="rId14">
            <a:alphaModFix/>
          </a:blip>
          <a:stretch>
            <a:fillRect/>
          </a:stretch>
        </p:blipFill>
        <p:spPr>
          <a:xfrm>
            <a:off x="7733224" y="4762551"/>
            <a:ext cx="533975" cy="400473"/>
          </a:xfrm>
          <a:prstGeom prst="rect">
            <a:avLst/>
          </a:prstGeom>
          <a:noFill/>
          <a:ln>
            <a:noFill/>
          </a:ln>
        </p:spPr>
      </p:pic>
      <p:pic>
        <p:nvPicPr>
          <p:cNvPr id="73" name="Shape 73"/>
          <p:cNvPicPr preferRelativeResize="0"/>
          <p:nvPr/>
        </p:nvPicPr>
        <p:blipFill>
          <a:blip r:embed="rId15">
            <a:alphaModFix/>
          </a:blip>
          <a:stretch>
            <a:fillRect/>
          </a:stretch>
        </p:blipFill>
        <p:spPr>
          <a:xfrm>
            <a:off x="8215025" y="4742197"/>
            <a:ext cx="533975" cy="415501"/>
          </a:xfrm>
          <a:prstGeom prst="rect">
            <a:avLst/>
          </a:prstGeom>
          <a:noFill/>
          <a:ln>
            <a:noFill/>
          </a:ln>
        </p:spPr>
      </p:pic>
      <p:pic>
        <p:nvPicPr>
          <p:cNvPr id="74" name="Shape 74"/>
          <p:cNvPicPr preferRelativeResize="0"/>
          <p:nvPr/>
        </p:nvPicPr>
        <p:blipFill>
          <a:blip r:embed="rId16">
            <a:alphaModFix/>
          </a:blip>
          <a:stretch>
            <a:fillRect/>
          </a:stretch>
        </p:blipFill>
        <p:spPr>
          <a:xfrm>
            <a:off x="8146600" y="1899300"/>
            <a:ext cx="814099" cy="1311525"/>
          </a:xfrm>
          <a:prstGeom prst="rect">
            <a:avLst/>
          </a:prstGeom>
          <a:noFill/>
          <a:ln>
            <a:noFill/>
          </a:ln>
        </p:spPr>
      </p:pic>
      <p:pic>
        <p:nvPicPr>
          <p:cNvPr id="75" name="Shape 75"/>
          <p:cNvPicPr preferRelativeResize="0"/>
          <p:nvPr/>
        </p:nvPicPr>
        <p:blipFill>
          <a:blip r:embed="rId17">
            <a:alphaModFix/>
          </a:blip>
          <a:stretch>
            <a:fillRect/>
          </a:stretch>
        </p:blipFill>
        <p:spPr>
          <a:xfrm>
            <a:off x="7077553" y="2716583"/>
            <a:ext cx="1111224" cy="629229"/>
          </a:xfrm>
          <a:prstGeom prst="rect">
            <a:avLst/>
          </a:prstGeom>
          <a:noFill/>
          <a:ln>
            <a:noFill/>
          </a:ln>
        </p:spPr>
      </p:pic>
      <p:pic>
        <p:nvPicPr>
          <p:cNvPr id="76" name="Shape 76"/>
          <p:cNvPicPr preferRelativeResize="0"/>
          <p:nvPr/>
        </p:nvPicPr>
        <p:blipFill>
          <a:blip r:embed="rId18">
            <a:alphaModFix/>
          </a:blip>
          <a:stretch>
            <a:fillRect/>
          </a:stretch>
        </p:blipFill>
        <p:spPr>
          <a:xfrm rot="767729">
            <a:off x="7753459" y="2638667"/>
            <a:ext cx="533974" cy="355335"/>
          </a:xfrm>
          <a:prstGeom prst="rect">
            <a:avLst/>
          </a:prstGeom>
          <a:noFill/>
          <a:ln>
            <a:noFill/>
          </a:ln>
        </p:spPr>
      </p:pic>
      <p:pic>
        <p:nvPicPr>
          <p:cNvPr id="77" name="Shape 77"/>
          <p:cNvPicPr preferRelativeResize="0"/>
          <p:nvPr/>
        </p:nvPicPr>
        <p:blipFill>
          <a:blip r:embed="rId19">
            <a:alphaModFix/>
          </a:blip>
          <a:stretch>
            <a:fillRect/>
          </a:stretch>
        </p:blipFill>
        <p:spPr>
          <a:xfrm>
            <a:off x="7077496" y="1964444"/>
            <a:ext cx="790449" cy="619506"/>
          </a:xfrm>
          <a:prstGeom prst="rect">
            <a:avLst/>
          </a:prstGeom>
          <a:noFill/>
          <a:ln>
            <a:noFill/>
          </a:ln>
        </p:spPr>
      </p:pic>
      <p:pic>
        <p:nvPicPr>
          <p:cNvPr id="78" name="Shape 78"/>
          <p:cNvPicPr preferRelativeResize="0"/>
          <p:nvPr/>
        </p:nvPicPr>
        <p:blipFill>
          <a:blip r:embed="rId20">
            <a:alphaModFix/>
          </a:blip>
          <a:stretch>
            <a:fillRect/>
          </a:stretch>
        </p:blipFill>
        <p:spPr>
          <a:xfrm rot="-653209">
            <a:off x="192850" y="1895800"/>
            <a:ext cx="814100" cy="611097"/>
          </a:xfrm>
          <a:prstGeom prst="rect">
            <a:avLst/>
          </a:prstGeom>
          <a:noFill/>
          <a:ln>
            <a:noFill/>
          </a:ln>
        </p:spPr>
      </p:pic>
      <p:sp>
        <p:nvSpPr>
          <p:cNvPr id="79" name="Shape 79"/>
          <p:cNvSpPr txBox="1"/>
          <p:nvPr/>
        </p:nvSpPr>
        <p:spPr>
          <a:xfrm>
            <a:off x="2913837" y="4610275"/>
            <a:ext cx="5406300" cy="630600"/>
          </a:xfrm>
          <a:prstGeom prst="rect">
            <a:avLst/>
          </a:prstGeom>
          <a:noFill/>
          <a:ln>
            <a:noFill/>
          </a:ln>
        </p:spPr>
        <p:txBody>
          <a:bodyPr anchorCtr="0" anchor="t" bIns="91425" lIns="91425" rIns="91425" tIns="91425">
            <a:noAutofit/>
          </a:bodyPr>
          <a:lstStyle/>
          <a:p>
            <a:pPr indent="-69850" lvl="0" marL="0" rtl="0">
              <a:spcBef>
                <a:spcPts val="0"/>
              </a:spcBef>
              <a:buClr>
                <a:schemeClr val="dk1"/>
              </a:buClr>
              <a:buSzPct val="100000"/>
              <a:buFont typeface="Arial"/>
              <a:buNone/>
            </a:pPr>
            <a:r>
              <a:rPr lang="en" sz="1100">
                <a:solidFill>
                  <a:schemeClr val="dk1"/>
                </a:solidFill>
              </a:rPr>
              <a:t>              </a:t>
            </a:r>
            <a:r>
              <a:rPr i="1" lang="en" sz="1100">
                <a:solidFill>
                  <a:schemeClr val="dk1"/>
                </a:solidFill>
              </a:rPr>
              <a:t>law.MIT.edu/BlockchainBorderBank</a:t>
            </a:r>
            <a:r>
              <a:rPr lang="en" sz="1100">
                <a:solidFill>
                  <a:schemeClr val="dk1"/>
                </a:solidFill>
              </a:rPr>
              <a:t> </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